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81F471-A0F8-4839-AA35-3E8C51581AE6}" type="doc">
      <dgm:prSet loTypeId="urn:microsoft.com/office/officeart/2005/8/layout/radial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09227A9-0388-46B1-A1DF-8389E21B7FBE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58A51CC2-CF5B-40C6-B836-2F75A29AABDA}" type="parTrans" cxnId="{56FF77F7-113B-4374-A3CF-70449E9D28ED}">
      <dgm:prSet/>
      <dgm:spPr/>
      <dgm:t>
        <a:bodyPr/>
        <a:lstStyle/>
        <a:p>
          <a:endParaRPr lang="en-US"/>
        </a:p>
      </dgm:t>
    </dgm:pt>
    <dgm:pt modelId="{4CA9B505-0ADB-4AF3-88C3-31B170EF01D6}" type="sibTrans" cxnId="{56FF77F7-113B-4374-A3CF-70449E9D28ED}">
      <dgm:prSet/>
      <dgm:spPr/>
      <dgm:t>
        <a:bodyPr/>
        <a:lstStyle/>
        <a:p>
          <a:endParaRPr lang="en-US"/>
        </a:p>
      </dgm:t>
    </dgm:pt>
    <dgm:pt modelId="{34D786F6-6472-4FE8-B461-B5DD14794FA0}">
      <dgm:prSet phldrT="[Text]"/>
      <dgm:spPr/>
      <dgm:t>
        <a:bodyPr/>
        <a:lstStyle/>
        <a:p>
          <a:r>
            <a:rPr lang="en-US" dirty="0" smtClean="0">
              <a:latin typeface="Arial Black" pitchFamily="34" charset="0"/>
            </a:rPr>
            <a:t>FOOD</a:t>
          </a:r>
          <a:endParaRPr lang="en-US" dirty="0">
            <a:latin typeface="Arial Black" pitchFamily="34" charset="0"/>
          </a:endParaRPr>
        </a:p>
      </dgm:t>
    </dgm:pt>
    <dgm:pt modelId="{90B2D955-7683-4315-82A0-DF29D3D3C44C}" type="parTrans" cxnId="{5F6A5DA3-AD1C-4ED3-BD80-52BA897F7DF1}">
      <dgm:prSet/>
      <dgm:spPr/>
      <dgm:t>
        <a:bodyPr/>
        <a:lstStyle/>
        <a:p>
          <a:endParaRPr lang="en-US"/>
        </a:p>
      </dgm:t>
    </dgm:pt>
    <dgm:pt modelId="{0786B68A-977D-448C-A0EF-451E0EE9BF5B}" type="sibTrans" cxnId="{5F6A5DA3-AD1C-4ED3-BD80-52BA897F7DF1}">
      <dgm:prSet/>
      <dgm:spPr/>
      <dgm:t>
        <a:bodyPr/>
        <a:lstStyle/>
        <a:p>
          <a:endParaRPr lang="en-US"/>
        </a:p>
      </dgm:t>
    </dgm:pt>
    <dgm:pt modelId="{4A7FF83B-C3BB-4422-8C44-76902E7E7D9D}">
      <dgm:prSet phldrT="[Text]"/>
      <dgm:spPr/>
      <dgm:t>
        <a:bodyPr/>
        <a:lstStyle/>
        <a:p>
          <a:r>
            <a:rPr lang="en-US" dirty="0" smtClean="0">
              <a:latin typeface="Arial Black" pitchFamily="34" charset="0"/>
            </a:rPr>
            <a:t>ROYAL SOUP</a:t>
          </a:r>
          <a:endParaRPr lang="en-US" dirty="0">
            <a:latin typeface="Arial Black" pitchFamily="34" charset="0"/>
          </a:endParaRPr>
        </a:p>
      </dgm:t>
    </dgm:pt>
    <dgm:pt modelId="{84222675-380B-46F1-81D9-E317F818FC8D}" type="parTrans" cxnId="{79AA92F7-03F6-4813-BEE5-B376E1BD6F5B}">
      <dgm:prSet/>
      <dgm:spPr/>
      <dgm:t>
        <a:bodyPr/>
        <a:lstStyle/>
        <a:p>
          <a:endParaRPr lang="en-US"/>
        </a:p>
      </dgm:t>
    </dgm:pt>
    <dgm:pt modelId="{65A17F24-3B2D-4EF6-A75C-8E809242606B}" type="sibTrans" cxnId="{79AA92F7-03F6-4813-BEE5-B376E1BD6F5B}">
      <dgm:prSet/>
      <dgm:spPr/>
      <dgm:t>
        <a:bodyPr/>
        <a:lstStyle/>
        <a:p>
          <a:endParaRPr lang="en-US"/>
        </a:p>
      </dgm:t>
    </dgm:pt>
    <dgm:pt modelId="{619D64F7-8853-4C06-99AB-0CBA093DCA74}">
      <dgm:prSet phldrT="[Text]" custT="1"/>
      <dgm:spPr/>
      <dgm:t>
        <a:bodyPr/>
        <a:lstStyle/>
        <a:p>
          <a:r>
            <a:rPr lang="en-US" sz="2000" dirty="0" smtClean="0">
              <a:latin typeface="Arial Black" pitchFamily="34" charset="0"/>
            </a:rPr>
            <a:t>AS </a:t>
          </a:r>
        </a:p>
        <a:p>
          <a:r>
            <a:rPr lang="en-US" sz="2000" dirty="0" smtClean="0">
              <a:latin typeface="Arial Black" pitchFamily="34" charset="0"/>
            </a:rPr>
            <a:t>ORNAMENTAL </a:t>
          </a:r>
        </a:p>
        <a:p>
          <a:r>
            <a:rPr lang="en-US" sz="2000" dirty="0" smtClean="0">
              <a:latin typeface="Arial Black" pitchFamily="34" charset="0"/>
            </a:rPr>
            <a:t>ITEM </a:t>
          </a:r>
          <a:endParaRPr lang="en-US" sz="2000" dirty="0">
            <a:latin typeface="Arial Black" pitchFamily="34" charset="0"/>
          </a:endParaRPr>
        </a:p>
      </dgm:t>
    </dgm:pt>
    <dgm:pt modelId="{C1705571-D202-4220-AD07-7B815BC82A47}" type="parTrans" cxnId="{ADBC42EC-899C-4905-9FB8-6284A78598C6}">
      <dgm:prSet/>
      <dgm:spPr/>
      <dgm:t>
        <a:bodyPr/>
        <a:lstStyle/>
        <a:p>
          <a:endParaRPr lang="en-US"/>
        </a:p>
      </dgm:t>
    </dgm:pt>
    <dgm:pt modelId="{9C124997-90E2-4C86-8391-2A061CDEBDDF}" type="sibTrans" cxnId="{ADBC42EC-899C-4905-9FB8-6284A78598C6}">
      <dgm:prSet/>
      <dgm:spPr/>
      <dgm:t>
        <a:bodyPr/>
        <a:lstStyle/>
        <a:p>
          <a:endParaRPr lang="en-US"/>
        </a:p>
      </dgm:t>
    </dgm:pt>
    <dgm:pt modelId="{587B9BAC-4721-43A6-B36D-A01CD1386EE8}">
      <dgm:prSet phldrT="[Text]" custT="1"/>
      <dgm:spPr/>
      <dgm:t>
        <a:bodyPr/>
        <a:lstStyle/>
        <a:p>
          <a:r>
            <a:rPr lang="en-US" sz="2000" dirty="0" smtClean="0">
              <a:latin typeface="Arial Black" pitchFamily="34" charset="0"/>
            </a:rPr>
            <a:t>MEDICINE</a:t>
          </a:r>
          <a:endParaRPr lang="en-US" sz="2000" dirty="0">
            <a:latin typeface="Arial Black" pitchFamily="34" charset="0"/>
          </a:endParaRPr>
        </a:p>
      </dgm:t>
    </dgm:pt>
    <dgm:pt modelId="{FF85C896-3F74-48BD-8C03-E894FF4BF9A4}" type="parTrans" cxnId="{D87DB00D-20B4-4FF8-9E3A-316A76C24A60}">
      <dgm:prSet/>
      <dgm:spPr/>
      <dgm:t>
        <a:bodyPr/>
        <a:lstStyle/>
        <a:p>
          <a:endParaRPr lang="en-US"/>
        </a:p>
      </dgm:t>
    </dgm:pt>
    <dgm:pt modelId="{B03D801F-56E3-4375-B60D-02EAB5BCE5DB}" type="sibTrans" cxnId="{D87DB00D-20B4-4FF8-9E3A-316A76C24A60}">
      <dgm:prSet/>
      <dgm:spPr/>
      <dgm:t>
        <a:bodyPr/>
        <a:lstStyle/>
        <a:p>
          <a:endParaRPr lang="en-US"/>
        </a:p>
      </dgm:t>
    </dgm:pt>
    <dgm:pt modelId="{E32B7A4B-E00E-4E3F-841A-491894D695B8}" type="pres">
      <dgm:prSet presAssocID="{EA81F471-A0F8-4839-AA35-3E8C51581AE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E3F6F3-C2B2-4CFA-AED6-BC9BC85184EF}" type="pres">
      <dgm:prSet presAssocID="{209227A9-0388-46B1-A1DF-8389E21B7FBE}" presName="centerShape" presStyleLbl="node0" presStyleIdx="0" presStyleCnt="1" custScaleX="200499" custScaleY="136164"/>
      <dgm:spPr/>
    </dgm:pt>
    <dgm:pt modelId="{9038AA74-34F2-4BBC-A26C-D9392B708AE7}" type="pres">
      <dgm:prSet presAssocID="{90B2D955-7683-4315-82A0-DF29D3D3C44C}" presName="parTrans" presStyleLbl="sibTrans2D1" presStyleIdx="0" presStyleCnt="4"/>
      <dgm:spPr/>
    </dgm:pt>
    <dgm:pt modelId="{25D70533-DC55-435C-A3FC-9F1F9543EF95}" type="pres">
      <dgm:prSet presAssocID="{90B2D955-7683-4315-82A0-DF29D3D3C44C}" presName="connectorText" presStyleLbl="sibTrans2D1" presStyleIdx="0" presStyleCnt="4"/>
      <dgm:spPr/>
    </dgm:pt>
    <dgm:pt modelId="{54BC977E-378F-4851-B669-AA1EA3EAE965}" type="pres">
      <dgm:prSet presAssocID="{34D786F6-6472-4FE8-B461-B5DD14794FA0}" presName="node" presStyleLbl="node1" presStyleIdx="0" presStyleCnt="4" custScaleX="181718" custRadScaleRad="103957" custRadScaleInc="-2289">
        <dgm:presLayoutVars>
          <dgm:bulletEnabled val="1"/>
        </dgm:presLayoutVars>
      </dgm:prSet>
      <dgm:spPr/>
    </dgm:pt>
    <dgm:pt modelId="{F9F1A1BF-8950-4330-94F6-A307FBE0E3A1}" type="pres">
      <dgm:prSet presAssocID="{84222675-380B-46F1-81D9-E317F818FC8D}" presName="parTrans" presStyleLbl="sibTrans2D1" presStyleIdx="1" presStyleCnt="4"/>
      <dgm:spPr/>
    </dgm:pt>
    <dgm:pt modelId="{FF0E3EEF-DA53-4B91-AF92-1FF53013C128}" type="pres">
      <dgm:prSet presAssocID="{84222675-380B-46F1-81D9-E317F818FC8D}" presName="connectorText" presStyleLbl="sibTrans2D1" presStyleIdx="1" presStyleCnt="4"/>
      <dgm:spPr/>
    </dgm:pt>
    <dgm:pt modelId="{EA10279D-2A41-414C-988A-B9DB359B4C95}" type="pres">
      <dgm:prSet presAssocID="{4A7FF83B-C3BB-4422-8C44-76902E7E7D9D}" presName="node" presStyleLbl="node1" presStyleIdx="1" presStyleCnt="4" custScaleX="109390" custScaleY="94243" custRadScaleRad="176617" custRadScaleInc="7923">
        <dgm:presLayoutVars>
          <dgm:bulletEnabled val="1"/>
        </dgm:presLayoutVars>
      </dgm:prSet>
      <dgm:spPr/>
    </dgm:pt>
    <dgm:pt modelId="{94A8AB11-A17F-4629-A648-7E5ED22B2843}" type="pres">
      <dgm:prSet presAssocID="{C1705571-D202-4220-AD07-7B815BC82A47}" presName="parTrans" presStyleLbl="sibTrans2D1" presStyleIdx="2" presStyleCnt="4"/>
      <dgm:spPr/>
    </dgm:pt>
    <dgm:pt modelId="{71F3B493-C022-4F9C-8102-BBB7225DF1E5}" type="pres">
      <dgm:prSet presAssocID="{C1705571-D202-4220-AD07-7B815BC82A47}" presName="connectorText" presStyleLbl="sibTrans2D1" presStyleIdx="2" presStyleCnt="4"/>
      <dgm:spPr/>
    </dgm:pt>
    <dgm:pt modelId="{D9B6BE2B-C82F-4BD5-8A18-9B86A7F93359}" type="pres">
      <dgm:prSet presAssocID="{619D64F7-8853-4C06-99AB-0CBA093DCA74}" presName="node" presStyleLbl="node1" presStyleIdx="2" presStyleCnt="4" custScaleX="212960" custRadScaleRad="114932" custRadScaleInc="-9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780E43-00CF-48C1-9131-07E17826770A}" type="pres">
      <dgm:prSet presAssocID="{FF85C896-3F74-48BD-8C03-E894FF4BF9A4}" presName="parTrans" presStyleLbl="sibTrans2D1" presStyleIdx="3" presStyleCnt="4"/>
      <dgm:spPr/>
    </dgm:pt>
    <dgm:pt modelId="{C2E0F875-2642-40C1-8E27-900071A657E5}" type="pres">
      <dgm:prSet presAssocID="{FF85C896-3F74-48BD-8C03-E894FF4BF9A4}" presName="connectorText" presStyleLbl="sibTrans2D1" presStyleIdx="3" presStyleCnt="4"/>
      <dgm:spPr/>
    </dgm:pt>
    <dgm:pt modelId="{7EA3502F-0EE4-4588-9567-5A4865131164}" type="pres">
      <dgm:prSet presAssocID="{587B9BAC-4721-43A6-B36D-A01CD1386EE8}" presName="node" presStyleLbl="node1" presStyleIdx="3" presStyleCnt="4" custScaleX="154478" custScaleY="109390" custRadScaleRad="173694" custRadScaleInc="-9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055600-A5CE-4E44-9A8A-B507C29FEDD4}" type="presOf" srcId="{84222675-380B-46F1-81D9-E317F818FC8D}" destId="{F9F1A1BF-8950-4330-94F6-A307FBE0E3A1}" srcOrd="0" destOrd="0" presId="urn:microsoft.com/office/officeart/2005/8/layout/radial5"/>
    <dgm:cxn modelId="{708D7FE3-01DD-4B5B-8827-08ECB407B7F0}" type="presOf" srcId="{34D786F6-6472-4FE8-B461-B5DD14794FA0}" destId="{54BC977E-378F-4851-B669-AA1EA3EAE965}" srcOrd="0" destOrd="0" presId="urn:microsoft.com/office/officeart/2005/8/layout/radial5"/>
    <dgm:cxn modelId="{F1D6CF49-01FC-446B-B309-D86C6AE51F53}" type="presOf" srcId="{FF85C896-3F74-48BD-8C03-E894FF4BF9A4}" destId="{C2E0F875-2642-40C1-8E27-900071A657E5}" srcOrd="1" destOrd="0" presId="urn:microsoft.com/office/officeart/2005/8/layout/radial5"/>
    <dgm:cxn modelId="{A9822012-4290-4FEE-8D7B-85F9DDE1BE93}" type="presOf" srcId="{4A7FF83B-C3BB-4422-8C44-76902E7E7D9D}" destId="{EA10279D-2A41-414C-988A-B9DB359B4C95}" srcOrd="0" destOrd="0" presId="urn:microsoft.com/office/officeart/2005/8/layout/radial5"/>
    <dgm:cxn modelId="{5F6A5DA3-AD1C-4ED3-BD80-52BA897F7DF1}" srcId="{209227A9-0388-46B1-A1DF-8389E21B7FBE}" destId="{34D786F6-6472-4FE8-B461-B5DD14794FA0}" srcOrd="0" destOrd="0" parTransId="{90B2D955-7683-4315-82A0-DF29D3D3C44C}" sibTransId="{0786B68A-977D-448C-A0EF-451E0EE9BF5B}"/>
    <dgm:cxn modelId="{14AF5E48-61E4-447E-9901-1F1F98C8C0A8}" type="presOf" srcId="{C1705571-D202-4220-AD07-7B815BC82A47}" destId="{94A8AB11-A17F-4629-A648-7E5ED22B2843}" srcOrd="0" destOrd="0" presId="urn:microsoft.com/office/officeart/2005/8/layout/radial5"/>
    <dgm:cxn modelId="{D87DB00D-20B4-4FF8-9E3A-316A76C24A60}" srcId="{209227A9-0388-46B1-A1DF-8389E21B7FBE}" destId="{587B9BAC-4721-43A6-B36D-A01CD1386EE8}" srcOrd="3" destOrd="0" parTransId="{FF85C896-3F74-48BD-8C03-E894FF4BF9A4}" sibTransId="{B03D801F-56E3-4375-B60D-02EAB5BCE5DB}"/>
    <dgm:cxn modelId="{79AA92F7-03F6-4813-BEE5-B376E1BD6F5B}" srcId="{209227A9-0388-46B1-A1DF-8389E21B7FBE}" destId="{4A7FF83B-C3BB-4422-8C44-76902E7E7D9D}" srcOrd="1" destOrd="0" parTransId="{84222675-380B-46F1-81D9-E317F818FC8D}" sibTransId="{65A17F24-3B2D-4EF6-A75C-8E809242606B}"/>
    <dgm:cxn modelId="{D39D3492-7149-46D0-94A2-5D297F2A66A3}" type="presOf" srcId="{619D64F7-8853-4C06-99AB-0CBA093DCA74}" destId="{D9B6BE2B-C82F-4BD5-8A18-9B86A7F93359}" srcOrd="0" destOrd="0" presId="urn:microsoft.com/office/officeart/2005/8/layout/radial5"/>
    <dgm:cxn modelId="{56FF77F7-113B-4374-A3CF-70449E9D28ED}" srcId="{EA81F471-A0F8-4839-AA35-3E8C51581AE6}" destId="{209227A9-0388-46B1-A1DF-8389E21B7FBE}" srcOrd="0" destOrd="0" parTransId="{58A51CC2-CF5B-40C6-B836-2F75A29AABDA}" sibTransId="{4CA9B505-0ADB-4AF3-88C3-31B170EF01D6}"/>
    <dgm:cxn modelId="{663473C9-A517-490E-94E8-EC2226206C02}" type="presOf" srcId="{587B9BAC-4721-43A6-B36D-A01CD1386EE8}" destId="{7EA3502F-0EE4-4588-9567-5A4865131164}" srcOrd="0" destOrd="0" presId="urn:microsoft.com/office/officeart/2005/8/layout/radial5"/>
    <dgm:cxn modelId="{1599EB4F-6538-40EA-B130-F8D1BBE4EC6F}" type="presOf" srcId="{FF85C896-3F74-48BD-8C03-E894FF4BF9A4}" destId="{BC780E43-00CF-48C1-9131-07E17826770A}" srcOrd="0" destOrd="0" presId="urn:microsoft.com/office/officeart/2005/8/layout/radial5"/>
    <dgm:cxn modelId="{0938496F-649A-46A1-8B17-88D1FBC1233C}" type="presOf" srcId="{90B2D955-7683-4315-82A0-DF29D3D3C44C}" destId="{25D70533-DC55-435C-A3FC-9F1F9543EF95}" srcOrd="1" destOrd="0" presId="urn:microsoft.com/office/officeart/2005/8/layout/radial5"/>
    <dgm:cxn modelId="{C6F7170F-09E7-4F48-A600-001C89CD7AE6}" type="presOf" srcId="{84222675-380B-46F1-81D9-E317F818FC8D}" destId="{FF0E3EEF-DA53-4B91-AF92-1FF53013C128}" srcOrd="1" destOrd="0" presId="urn:microsoft.com/office/officeart/2005/8/layout/radial5"/>
    <dgm:cxn modelId="{C99E7A30-FC55-4B7A-9115-0463F662164F}" type="presOf" srcId="{90B2D955-7683-4315-82A0-DF29D3D3C44C}" destId="{9038AA74-34F2-4BBC-A26C-D9392B708AE7}" srcOrd="0" destOrd="0" presId="urn:microsoft.com/office/officeart/2005/8/layout/radial5"/>
    <dgm:cxn modelId="{284F3997-D8AD-45A8-AD0A-F6ECC42164BF}" type="presOf" srcId="{EA81F471-A0F8-4839-AA35-3E8C51581AE6}" destId="{E32B7A4B-E00E-4E3F-841A-491894D695B8}" srcOrd="0" destOrd="0" presId="urn:microsoft.com/office/officeart/2005/8/layout/radial5"/>
    <dgm:cxn modelId="{ADBC42EC-899C-4905-9FB8-6284A78598C6}" srcId="{209227A9-0388-46B1-A1DF-8389E21B7FBE}" destId="{619D64F7-8853-4C06-99AB-0CBA093DCA74}" srcOrd="2" destOrd="0" parTransId="{C1705571-D202-4220-AD07-7B815BC82A47}" sibTransId="{9C124997-90E2-4C86-8391-2A061CDEBDDF}"/>
    <dgm:cxn modelId="{26359CED-4B0F-4F0E-B1D1-5BB3A4E6B321}" type="presOf" srcId="{C1705571-D202-4220-AD07-7B815BC82A47}" destId="{71F3B493-C022-4F9C-8102-BBB7225DF1E5}" srcOrd="1" destOrd="0" presId="urn:microsoft.com/office/officeart/2005/8/layout/radial5"/>
    <dgm:cxn modelId="{002775DA-D464-4075-8D26-1CB883C397C0}" type="presOf" srcId="{209227A9-0388-46B1-A1DF-8389E21B7FBE}" destId="{84E3F6F3-C2B2-4CFA-AED6-BC9BC85184EF}" srcOrd="0" destOrd="0" presId="urn:microsoft.com/office/officeart/2005/8/layout/radial5"/>
    <dgm:cxn modelId="{B1C0BAF1-A510-471F-83FC-37EF8DEBD134}" type="presParOf" srcId="{E32B7A4B-E00E-4E3F-841A-491894D695B8}" destId="{84E3F6F3-C2B2-4CFA-AED6-BC9BC85184EF}" srcOrd="0" destOrd="0" presId="urn:microsoft.com/office/officeart/2005/8/layout/radial5"/>
    <dgm:cxn modelId="{0FBD0ADD-A3E8-4998-8530-E39353A47167}" type="presParOf" srcId="{E32B7A4B-E00E-4E3F-841A-491894D695B8}" destId="{9038AA74-34F2-4BBC-A26C-D9392B708AE7}" srcOrd="1" destOrd="0" presId="urn:microsoft.com/office/officeart/2005/8/layout/radial5"/>
    <dgm:cxn modelId="{45A681D2-FF71-4DB6-8161-A88D59F11CA0}" type="presParOf" srcId="{9038AA74-34F2-4BBC-A26C-D9392B708AE7}" destId="{25D70533-DC55-435C-A3FC-9F1F9543EF95}" srcOrd="0" destOrd="0" presId="urn:microsoft.com/office/officeart/2005/8/layout/radial5"/>
    <dgm:cxn modelId="{CBD1D67C-C4E7-456A-9968-1B36770DB13C}" type="presParOf" srcId="{E32B7A4B-E00E-4E3F-841A-491894D695B8}" destId="{54BC977E-378F-4851-B669-AA1EA3EAE965}" srcOrd="2" destOrd="0" presId="urn:microsoft.com/office/officeart/2005/8/layout/radial5"/>
    <dgm:cxn modelId="{5021C0EB-EAE6-4087-A9BC-39C521EB9DFD}" type="presParOf" srcId="{E32B7A4B-E00E-4E3F-841A-491894D695B8}" destId="{F9F1A1BF-8950-4330-94F6-A307FBE0E3A1}" srcOrd="3" destOrd="0" presId="urn:microsoft.com/office/officeart/2005/8/layout/radial5"/>
    <dgm:cxn modelId="{DB12EE96-E915-499C-B926-43D8079F292E}" type="presParOf" srcId="{F9F1A1BF-8950-4330-94F6-A307FBE0E3A1}" destId="{FF0E3EEF-DA53-4B91-AF92-1FF53013C128}" srcOrd="0" destOrd="0" presId="urn:microsoft.com/office/officeart/2005/8/layout/radial5"/>
    <dgm:cxn modelId="{4C132CB2-5B5C-4579-878F-A3CE2E319003}" type="presParOf" srcId="{E32B7A4B-E00E-4E3F-841A-491894D695B8}" destId="{EA10279D-2A41-414C-988A-B9DB359B4C95}" srcOrd="4" destOrd="0" presId="urn:microsoft.com/office/officeart/2005/8/layout/radial5"/>
    <dgm:cxn modelId="{44B26771-6093-4B28-AC30-3A801E358CA6}" type="presParOf" srcId="{E32B7A4B-E00E-4E3F-841A-491894D695B8}" destId="{94A8AB11-A17F-4629-A648-7E5ED22B2843}" srcOrd="5" destOrd="0" presId="urn:microsoft.com/office/officeart/2005/8/layout/radial5"/>
    <dgm:cxn modelId="{8D155184-83B4-45B2-B6D9-3F1A14C7F432}" type="presParOf" srcId="{94A8AB11-A17F-4629-A648-7E5ED22B2843}" destId="{71F3B493-C022-4F9C-8102-BBB7225DF1E5}" srcOrd="0" destOrd="0" presId="urn:microsoft.com/office/officeart/2005/8/layout/radial5"/>
    <dgm:cxn modelId="{39ECB700-63C3-4ADB-B3E7-04CB7C1905C4}" type="presParOf" srcId="{E32B7A4B-E00E-4E3F-841A-491894D695B8}" destId="{D9B6BE2B-C82F-4BD5-8A18-9B86A7F93359}" srcOrd="6" destOrd="0" presId="urn:microsoft.com/office/officeart/2005/8/layout/radial5"/>
    <dgm:cxn modelId="{8907A60B-2B02-4B92-8EB6-19463E5ADB85}" type="presParOf" srcId="{E32B7A4B-E00E-4E3F-841A-491894D695B8}" destId="{BC780E43-00CF-48C1-9131-07E17826770A}" srcOrd="7" destOrd="0" presId="urn:microsoft.com/office/officeart/2005/8/layout/radial5"/>
    <dgm:cxn modelId="{F9CB57A1-D9BF-4EBB-A805-F97ECDD733C7}" type="presParOf" srcId="{BC780E43-00CF-48C1-9131-07E17826770A}" destId="{C2E0F875-2642-40C1-8E27-900071A657E5}" srcOrd="0" destOrd="0" presId="urn:microsoft.com/office/officeart/2005/8/layout/radial5"/>
    <dgm:cxn modelId="{90EC94F3-BF54-48DE-BCE9-F3B46EE6AC9B}" type="presParOf" srcId="{E32B7A4B-E00E-4E3F-841A-491894D695B8}" destId="{7EA3502F-0EE4-4588-9567-5A4865131164}" srcOrd="8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6D3FB-42C1-4CC3-9B63-D60E7C53A26C}" type="datetimeFigureOut">
              <a:rPr lang="en-US" smtClean="0"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41E6C-2E06-49D5-87B1-67F9ECAF06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152400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ln w="31550" cmpd="sng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en-US" b="1" dirty="0" smtClean="0">
                <a:ln w="31550" cmpd="sng">
                  <a:solidFill>
                    <a:srgbClr val="00B05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en-US" b="1" dirty="0" smtClean="0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Biofortification </a:t>
            </a:r>
            <a:r>
              <a:rPr lang="en-US" b="1" dirty="0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of Zinc and Iron </a:t>
            </a:r>
            <a:r>
              <a:rPr lang="en-US" b="1" dirty="0" smtClean="0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Enriched Cultivated Species of  </a:t>
            </a:r>
            <a:r>
              <a:rPr lang="en-US" b="1" i="1" dirty="0" err="1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Pleurotus</a:t>
            </a:r>
            <a:r>
              <a:rPr lang="en-US" b="1" i="1" dirty="0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florida</a:t>
            </a:r>
            <a:r>
              <a:rPr lang="en-US" b="1" dirty="0">
                <a:ln w="315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581400"/>
            <a:ext cx="8686800" cy="2743200"/>
          </a:xfrm>
        </p:spPr>
        <p:txBody>
          <a:bodyPr>
            <a:normAutofit fontScale="70000" lnSpcReduction="20000"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K.K.Gupta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1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 ,Manish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2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, Manoj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3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 and R.K .Singh</a:t>
            </a:r>
            <a:r>
              <a:rPr lang="en-US" sz="3600" b="1" baseline="30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 Black" pitchFamily="34" charset="0"/>
              </a:rPr>
              <a:t>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1, 2 – Cytogenetic &amp; Molecular Biology Lab., University </a:t>
            </a:r>
          </a:p>
          <a:p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Department of Zoology, VBU, HZB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3, 4-   </a:t>
            </a:r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Krishi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 Vigyan Kendra (An ICAR Unit), Canary Hill, Hazaribag </a:t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" name="Shape 65"/>
          <p:cNvPicPr preferRelativeResize="0"/>
          <p:nvPr/>
        </p:nvPicPr>
        <p:blipFill>
          <a:blip r:embed="rId2" cstate="print">
            <a:alphaModFix/>
          </a:blip>
          <a:stretch>
            <a:fillRect/>
          </a:stretch>
        </p:blipFill>
        <p:spPr>
          <a:xfrm>
            <a:off x="3657600" y="0"/>
            <a:ext cx="14478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66" name="Picture 2" descr="Krishi Vigyan Kendr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28600"/>
            <a:ext cx="1308100" cy="1066801"/>
          </a:xfrm>
          <a:prstGeom prst="rect">
            <a:avLst/>
          </a:prstGeom>
          <a:noFill/>
        </p:spPr>
      </p:pic>
      <p:pic>
        <p:nvPicPr>
          <p:cNvPr id="11268" name="Picture 4" descr="Krishi Vigyan Kendr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28600"/>
            <a:ext cx="1143000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eaLnBrk="1" hangingPunct="1"/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</a:rPr>
              <a:t>INTRODUCTION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25" y="1285875"/>
            <a:ext cx="7358063" cy="5095875"/>
          </a:xfrm>
        </p:spPr>
        <p:txBody>
          <a:bodyPr/>
          <a:lstStyle/>
          <a:p>
            <a:pPr algn="just" eaLnBrk="1" hangingPunct="1"/>
            <a:r>
              <a:rPr lang="en-US" sz="2400" dirty="0" smtClean="0"/>
              <a:t>Green </a:t>
            </a:r>
            <a:r>
              <a:rPr lang="en-US" sz="2400" dirty="0" smtClean="0"/>
              <a:t>revolution in 1965 for making self sufficient India, </a:t>
            </a:r>
            <a:r>
              <a:rPr lang="en-US" sz="2400" dirty="0" smtClean="0"/>
              <a:t>although enhanced the quantitative production of agricultural </a:t>
            </a:r>
            <a:r>
              <a:rPr lang="en-US" sz="2400" dirty="0" smtClean="0"/>
              <a:t>products</a:t>
            </a:r>
            <a:endParaRPr lang="en-US" sz="2400" dirty="0" smtClean="0"/>
          </a:p>
          <a:p>
            <a:pPr algn="just"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 But recent use of many chemicals by the name of pesticides or </a:t>
            </a:r>
            <a:r>
              <a:rPr lang="en-US" sz="2400" dirty="0" smtClean="0"/>
              <a:t>insecticides have </a:t>
            </a:r>
            <a:r>
              <a:rPr lang="en-US" sz="2400" dirty="0" smtClean="0"/>
              <a:t>affected the qualititative production of food.</a:t>
            </a:r>
          </a:p>
          <a:p>
            <a:pPr algn="just" eaLnBrk="1" hangingPunct="1"/>
            <a:endParaRPr lang="en-US" sz="2400" dirty="0" smtClean="0"/>
          </a:p>
          <a:p>
            <a:pPr algn="just" eaLnBrk="1" hangingPunct="1"/>
            <a:r>
              <a:rPr lang="en-US" sz="2400" dirty="0" smtClean="0"/>
              <a:t> Researchers and scientists in recent years have thus developed the fortified food  to improve the quality of agricultural products.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66"/>
                </a:solidFill>
                <a:latin typeface="Arial Black" pitchFamily="34" charset="0"/>
                <a:ea typeface="+mn-ea"/>
                <a:cs typeface="+mn-cs"/>
              </a:rPr>
              <a:t>Biofortification </a:t>
            </a:r>
            <a:endParaRPr lang="en-US" dirty="0" smtClean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75" y="1214438"/>
            <a:ext cx="7643813" cy="49577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2400" dirty="0" smtClean="0"/>
              <a:t> </a:t>
            </a:r>
            <a:r>
              <a:rPr lang="en-US" sz="2400" b="1" dirty="0" smtClean="0"/>
              <a:t>WHO</a:t>
            </a:r>
            <a:r>
              <a:rPr lang="en-US" sz="2400" dirty="0" smtClean="0"/>
              <a:t>  (world health Organization ) and   </a:t>
            </a:r>
            <a:r>
              <a:rPr lang="en-US" sz="2400" b="1" dirty="0" smtClean="0"/>
              <a:t>FAO</a:t>
            </a:r>
            <a:r>
              <a:rPr lang="en-US" sz="2400" dirty="0" smtClean="0"/>
              <a:t> (food and agricultural Organization of the united Nation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			</a:t>
            </a:r>
            <a:r>
              <a:rPr lang="en-US" sz="2400" dirty="0" smtClean="0">
                <a:solidFill>
                  <a:srgbClr val="FF0000"/>
                </a:solidFill>
              </a:rPr>
              <a:t>defined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  </a:t>
            </a:r>
            <a:r>
              <a:rPr lang="en-US" sz="2400" b="1" dirty="0" smtClean="0">
                <a:solidFill>
                  <a:srgbClr val="FF0000"/>
                </a:solidFill>
              </a:rPr>
              <a:t>“Fortification </a:t>
            </a:r>
            <a:r>
              <a:rPr lang="en-US" sz="2400" b="1" dirty="0" smtClean="0"/>
              <a:t>as</a:t>
            </a:r>
            <a:r>
              <a:rPr lang="en-US" sz="2400" dirty="0" smtClean="0"/>
              <a:t> the practice of deliberately increasing the content of an essential micronutrient  </a:t>
            </a:r>
            <a:r>
              <a:rPr lang="en-US" sz="2400" dirty="0" err="1" smtClean="0"/>
              <a:t>i.e</a:t>
            </a:r>
            <a:r>
              <a:rPr lang="en-US" sz="2400" dirty="0" smtClean="0"/>
              <a:t> Vitamins and minerals (including trace element) in </a:t>
            </a:r>
            <a:r>
              <a:rPr lang="en-US" sz="2400" dirty="0"/>
              <a:t> </a:t>
            </a:r>
            <a:r>
              <a:rPr lang="en-US" sz="2400" dirty="0" smtClean="0"/>
              <a:t>crops 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400" dirty="0" smtClean="0"/>
              <a:t>  This is done to  improve the nutritional quality of the food  supply and to provide a public health benefit with minimal risk  to  health” </a:t>
            </a:r>
            <a:r>
              <a:rPr lang="en-US" sz="2400" dirty="0" smtClean="0"/>
              <a:t> for example;-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iron</a:t>
            </a:r>
            <a:r>
              <a:rPr lang="en-US" sz="2400" dirty="0"/>
              <a:t>-</a:t>
            </a:r>
            <a:r>
              <a:rPr lang="en-US" sz="2400" b="1" dirty="0" err="1"/>
              <a:t>biofortification</a:t>
            </a:r>
            <a:r>
              <a:rPr lang="en-US" sz="2400" dirty="0"/>
              <a:t> of rice, beans, sweet potato, cassava and legumes;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zinc-</a:t>
            </a:r>
            <a:r>
              <a:rPr lang="en-US" sz="2400" b="1" dirty="0" err="1"/>
              <a:t>biofortification</a:t>
            </a:r>
            <a:r>
              <a:rPr lang="en-US" sz="2400" dirty="0"/>
              <a:t> of wheat, rice, beans, sweet potato and maize;</a:t>
            </a:r>
          </a:p>
          <a:p>
            <a:r>
              <a:rPr lang="en-US" sz="2400" b="1" dirty="0" err="1">
                <a:solidFill>
                  <a:srgbClr val="FF0000"/>
                </a:solidFill>
              </a:rPr>
              <a:t>provitamin</a:t>
            </a:r>
            <a:r>
              <a:rPr lang="en-US" sz="2400" b="1" dirty="0">
                <a:solidFill>
                  <a:srgbClr val="FF0000"/>
                </a:solidFill>
              </a:rPr>
              <a:t> A </a:t>
            </a:r>
            <a:r>
              <a:rPr lang="en-US" sz="2400" b="1" dirty="0" err="1" smtClean="0">
                <a:solidFill>
                  <a:srgbClr val="FF0000"/>
                </a:solidFill>
              </a:rPr>
              <a:t>carotenoid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-</a:t>
            </a:r>
            <a:r>
              <a:rPr lang="en-US" sz="2400" b="1" dirty="0" err="1"/>
              <a:t>biofortification</a:t>
            </a:r>
            <a:r>
              <a:rPr lang="en-US" sz="2400" dirty="0"/>
              <a:t> of sweet potato, maize and cassava; and</a:t>
            </a:r>
            <a:r>
              <a:rPr lang="en-US" sz="2400" dirty="0" smtClean="0"/>
              <a:t>.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amino acid and </a:t>
            </a:r>
            <a:r>
              <a:rPr lang="en-US" sz="2400" b="1" dirty="0" smtClean="0">
                <a:solidFill>
                  <a:srgbClr val="FF0000"/>
                </a:solidFill>
              </a:rPr>
              <a:t>protein </a:t>
            </a:r>
            <a:r>
              <a:rPr lang="en-US" sz="2400" dirty="0" smtClean="0"/>
              <a:t>-</a:t>
            </a:r>
            <a:r>
              <a:rPr lang="en-US" sz="2400" dirty="0" err="1"/>
              <a:t>biofortification</a:t>
            </a:r>
            <a:r>
              <a:rPr lang="en-US" sz="2400" dirty="0"/>
              <a:t> of </a:t>
            </a:r>
            <a:r>
              <a:rPr lang="en-US" sz="2400" dirty="0" smtClean="0"/>
              <a:t>sorghum </a:t>
            </a:r>
            <a:r>
              <a:rPr lang="en-US" sz="2400" dirty="0"/>
              <a:t>and cassava.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0" y="0"/>
          <a:ext cx="89154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33600" y="1600200"/>
            <a:ext cx="5486400" cy="58477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IMPORTANCE OF MUSHROOM</a:t>
            </a:r>
            <a:endParaRPr 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362" name="AutoShape 2" descr="Image result for mushroom recip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01015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590800" y="5934670"/>
            <a:ext cx="640080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At present it is very much recognized in restaurant and included in our day to day life. It is a food of choice in party.  </a:t>
            </a:r>
            <a:endParaRPr lang="en-US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Good Source of Nutrient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4724400" cy="5105400"/>
          </a:xfrm>
        </p:spPr>
        <p:txBody>
          <a:bodyPr>
            <a:noAutofit/>
          </a:bodyPr>
          <a:lstStyle/>
          <a:p>
            <a:pPr marL="120650" lvl="2" indent="44450" eaLnBrk="1" hangingPunct="1">
              <a:buNone/>
              <a:defRPr/>
            </a:pPr>
            <a:r>
              <a:rPr lang="en-US" dirty="0" smtClean="0">
                <a:ea typeface="+mn-ea"/>
              </a:rPr>
              <a:t>contain about 39.9% carbohydrate, 17.5% protein </a:t>
            </a:r>
            <a:r>
              <a:rPr lang="en-US" dirty="0" smtClean="0">
                <a:ea typeface="+mn-ea"/>
              </a:rPr>
              <a:t>and </a:t>
            </a:r>
            <a:r>
              <a:rPr lang="en-US" dirty="0" smtClean="0">
                <a:ea typeface="+mn-ea"/>
              </a:rPr>
              <a:t>2.9% fat, the rest being minerals.</a:t>
            </a:r>
            <a:endParaRPr lang="en-US" dirty="0" smtClean="0">
              <a:ea typeface="+mn-ea"/>
            </a:endParaRPr>
          </a:p>
          <a:p>
            <a:pPr marL="120650" lvl="2" indent="44450" eaLnBrk="1" hangingPunct="1">
              <a:defRPr/>
            </a:pPr>
            <a:r>
              <a:rPr lang="en-US" dirty="0" smtClean="0"/>
              <a:t>Metal concentration  in mushrooms are considerably higher then  those in agricultural crops, vegetables  and fruits. </a:t>
            </a:r>
          </a:p>
          <a:p>
            <a:pPr marL="120650" lvl="2" indent="44450" eaLnBrk="1" hangingPunct="1">
              <a:defRPr/>
            </a:pPr>
            <a:r>
              <a:rPr lang="en-US" dirty="0" smtClean="0"/>
              <a:t>This suggests  that mushrooms  posses  effective mechanisms  that enables them to readily take up of some metals from the ecosystems compared  to the green plants growing  in similar  localities .</a:t>
            </a:r>
          </a:p>
          <a:p>
            <a:pPr marL="120650" indent="793750" eaLnBrk="1" hangingPunct="1">
              <a:defRPr/>
            </a:pPr>
            <a:endParaRPr lang="en-US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24400" y="1676400"/>
            <a:ext cx="4114800" cy="4768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2230</TotalTime>
  <Words>198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Biofortification of Zinc and Iron Enriched Cultivated Species of  Pleurotus florida  </vt:lpstr>
      <vt:lpstr>INTRODUCTION </vt:lpstr>
      <vt:lpstr>Biofortification </vt:lpstr>
      <vt:lpstr>Slide 4</vt:lpstr>
      <vt:lpstr> Good Source of Nutrient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Biofortification of Zinc and Iron Enriched Cultivated Species of  Pleurotus florida  </dc:title>
  <dc:creator>maa</dc:creator>
  <cp:lastModifiedBy>maa</cp:lastModifiedBy>
  <cp:revision>1</cp:revision>
  <dcterms:created xsi:type="dcterms:W3CDTF">2019-08-07T15:10:15Z</dcterms:created>
  <dcterms:modified xsi:type="dcterms:W3CDTF">2019-08-09T04:20:20Z</dcterms:modified>
</cp:coreProperties>
</file>